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5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70" r:id="rId12"/>
    <p:sldId id="266" r:id="rId13"/>
    <p:sldId id="267" r:id="rId14"/>
    <p:sldId id="268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19C7A1-FC88-4971-9025-3EF1A603F5C5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CF2BE-838C-4FD5-A84F-85F62F4975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10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CF2BE-838C-4FD5-A84F-85F62F4975E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2354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949A94-23CA-47DB-EA26-13458D91C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C56F9D7-F4E2-45BD-45B8-43C7FE5884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382A41-2090-694B-4B3D-CAE002F8B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AFC8EA-E46C-BB8E-C5DC-21DBD93F6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DD4792-86FF-ECCD-7D94-5230D4431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897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DD9C2B-3458-B86B-2B41-D9DAA21C4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DDDCF01-EFAF-F3D4-4BEC-F47B0D891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1E08B9-CE34-AB43-2C86-AC4E20165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14D19B-0A53-B00D-C2BF-919F3CDFC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8C2CF8-43D5-938B-B3EC-3F3B447AC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747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E410689-DA1D-E766-92EC-8301D75CE9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6DAE00-41BC-35E6-5EE7-18FDAA3A5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9C58B5-F177-434E-5454-E86349140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5F9C41-9BAA-4ED1-E65D-7C5367548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6AABA9-837C-9361-50D2-B3414A76D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78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23E3C-DA83-33DF-06B3-FE006413B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1BF9D6-6D3A-ADD6-8225-CCF1C1B46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D68991-84D6-DA89-DED0-9B1CEB6D6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75FDE2-9CF1-87AF-CE64-545CF3C57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53276F-5714-876D-0BB3-E5043AEAB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412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BBA500-D9E4-8C9B-53E4-9DA03FB91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63BC70-5A7F-75EC-51D1-FAC95BAD2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8342C9-8CE8-2C02-EB63-AF8482C2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23F258-28D3-15A0-88C4-AE06CBA03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22C29B-E422-A014-B36D-FB98F8F36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164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C40C27-D52D-18AE-5F99-F7636C012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02A4F4-E1FF-2811-A37F-F757199BA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7FB844-0D67-04ED-7484-039BD2B1FA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F84E44-14CC-D79F-2B97-C7EFBA33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943306-0F40-9128-6841-9088DFF11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EC9A02-DD8A-B268-42C7-E8D2F7AFD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741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E823BF-825A-D05E-DEE9-858713F62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9FA395-B7FE-95A5-1B97-1CD13CEFA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DE2164-20D2-D42D-D660-184E941EB8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76DEC7A-6EB1-C999-32E9-376C19FAFF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701F663-6EFF-78B3-961C-8B7F0A5F70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A73BB1E-230A-4F0D-454D-A9E9320AB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9CCC7E9-EEBA-7701-CFF6-F019B6A4E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CE512AF-9452-C28A-1562-72190C50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649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D5B54F-2691-E5C7-7F6F-6B81D80D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056386B-5D55-0001-F339-B4D25EA6D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5E9B74D-1B48-EB9D-7D5B-CDBD07DE6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938CAA9-A4C3-F0EF-E8EF-8BFC095F6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055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3D48748-0BCD-924F-7202-46F0E2845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751A908-661E-63C2-BEB1-97DEF6551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373EB35-1254-03CD-6664-AE30F2702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738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E5DAA6-C9DD-BAC7-158F-4A2C0413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431BB2-DA18-5880-B753-21790DBF4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8DC02E9-EBF8-B60C-1D3F-CEF90A231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80B330-2864-F222-7AE2-89912B9FA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0A967D-F352-2964-683C-F4B81A7BC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0BEC45-CDDF-1443-7B80-2F10CC010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321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F083AB-51F7-EEDC-AAF1-1129B85F2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3B45AC9-69D4-9328-B3E8-C01B52A263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E8F98C9-FADC-8503-5413-9F80B913C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1C615D-1F48-A39C-EC12-4175D33AB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275F1D-1A3D-5CDC-951F-A93B15242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B07D9B-9590-966D-1D49-4E515B01A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869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6D8B8D2-E11F-EEE4-6FE3-454A434A5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C16327-F569-3807-00A2-0A05CC824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855550-7A33-8236-01CF-9C8F78BEA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AE8F5-3360-482F-8C11-B89666772A04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FC31C8-E340-045E-5B29-2ECE96E80C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5CEB1C-9BB2-556B-8F9A-99C6743743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D1599-BA7D-4D76-8D52-40543B80A9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26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BFD5B4-534B-9550-CCBB-3BBB3987B1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3765"/>
            <a:ext cx="9144000" cy="3321427"/>
          </a:xfrm>
        </p:spPr>
        <p:txBody>
          <a:bodyPr>
            <a:normAutofit fontScale="90000"/>
          </a:bodyPr>
          <a:lstStyle/>
          <a:p>
            <a:r>
              <a:rPr lang="zh-CN" altLang="en-US" sz="9600" dirty="0"/>
              <a:t>从经典</a:t>
            </a:r>
            <a:r>
              <a:rPr lang="en-US" altLang="zh-CN" sz="9600" b="1" dirty="0"/>
              <a:t>PPO</a:t>
            </a:r>
            <a:r>
              <a:rPr lang="zh-CN" altLang="en-US" sz="9600" dirty="0"/>
              <a:t>到</a:t>
            </a:r>
            <a:br>
              <a:rPr lang="en-US" altLang="zh-CN" sz="9600" dirty="0"/>
            </a:br>
            <a:r>
              <a:rPr lang="en-US" altLang="zh-CN" sz="9600" b="1" dirty="0"/>
              <a:t>PPO-RLHF</a:t>
            </a:r>
            <a:br>
              <a:rPr lang="en-US" altLang="zh-CN" sz="9600" dirty="0"/>
            </a:br>
            <a:r>
              <a:rPr lang="zh-CN" altLang="en-US" dirty="0"/>
              <a:t>（一）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A27CBF6-B357-9DDB-A7FF-D3E2A2F24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07670"/>
            <a:ext cx="9144000" cy="450130"/>
          </a:xfrm>
        </p:spPr>
        <p:txBody>
          <a:bodyPr/>
          <a:lstStyle/>
          <a:p>
            <a:r>
              <a:rPr lang="zh-CN" altLang="en-US" dirty="0"/>
              <a:t>东川路第一可爱猫猫虫</a:t>
            </a:r>
          </a:p>
        </p:txBody>
      </p:sp>
    </p:spTree>
    <p:extLst>
      <p:ext uri="{BB962C8B-B14F-4D97-AF65-F5344CB8AC3E}">
        <p14:creationId xmlns:p14="http://schemas.microsoft.com/office/powerpoint/2010/main" val="819484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78C1D9-2DA8-B646-43C7-DF7A83A77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把</a:t>
            </a:r>
            <a:r>
              <a:rPr lang="en-US" altLang="zh-CN" dirty="0"/>
              <a:t>RL</a:t>
            </a:r>
            <a:r>
              <a:rPr lang="zh-CN" altLang="en-US" dirty="0"/>
              <a:t>应用到</a:t>
            </a:r>
            <a:r>
              <a:rPr lang="en-US" altLang="zh-CN" dirty="0"/>
              <a:t>LLM</a:t>
            </a:r>
            <a:r>
              <a:rPr lang="zh-CN" altLang="en-US" dirty="0"/>
              <a:t>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635310-EB40-C057-AB53-654CEBF6E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42820"/>
          </a:xfrm>
        </p:spPr>
        <p:txBody>
          <a:bodyPr>
            <a:normAutofit/>
          </a:bodyPr>
          <a:lstStyle/>
          <a:p>
            <a:r>
              <a:rPr lang="zh-CN" altLang="en-US" dirty="0"/>
              <a:t>需要建立从</a:t>
            </a:r>
            <a:r>
              <a:rPr lang="zh-CN" altLang="en-US" b="1" dirty="0"/>
              <a:t>经典</a:t>
            </a:r>
            <a:r>
              <a:rPr lang="en-US" altLang="zh-CN" b="1" dirty="0"/>
              <a:t>RL</a:t>
            </a:r>
            <a:r>
              <a:rPr lang="zh-CN" altLang="en-US" b="1" dirty="0"/>
              <a:t>概念</a:t>
            </a:r>
            <a:r>
              <a:rPr lang="zh-CN" altLang="en-US" dirty="0"/>
              <a:t>到</a:t>
            </a:r>
            <a:r>
              <a:rPr lang="zh-CN" altLang="en-US" b="1" dirty="0"/>
              <a:t>大模型实体</a:t>
            </a:r>
            <a:r>
              <a:rPr lang="zh-CN" altLang="en-US" dirty="0"/>
              <a:t>的映射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state</a:t>
            </a:r>
            <a:r>
              <a:rPr lang="zh-CN" altLang="en-US" dirty="0"/>
              <a:t>状态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state space</a:t>
            </a:r>
            <a:r>
              <a:rPr lang="zh-CN" altLang="en-US" dirty="0"/>
              <a:t>状态空间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action</a:t>
            </a:r>
            <a:r>
              <a:rPr lang="zh-CN" altLang="en-US" dirty="0"/>
              <a:t>行动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action space of a state</a:t>
            </a:r>
            <a:r>
              <a:rPr lang="zh-CN" altLang="en-US" dirty="0"/>
              <a:t>状态的行动空间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transition dynamics</a:t>
            </a:r>
            <a:r>
              <a:rPr lang="zh-CN" altLang="en-US" dirty="0"/>
              <a:t>状态转移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reward function</a:t>
            </a:r>
            <a:r>
              <a:rPr lang="zh-CN" altLang="en-US" dirty="0"/>
              <a:t>奖励函数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189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B55740F-906E-6473-C823-3C36E00CA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20" y="469106"/>
            <a:ext cx="11590560" cy="591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288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0519C9-91CA-5734-5598-50F1F06B8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策略 动作 状态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1B25DC1-43F7-1073-236E-E19B71F4B2A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8"/>
                <a:ext cx="10515600" cy="5272760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dirty="0"/>
                  <a:t>LLM</a:t>
                </a:r>
                <a:r>
                  <a:rPr lang="zh-CN" altLang="en-US" dirty="0"/>
                  <a:t>里的</a:t>
                </a:r>
                <a:r>
                  <a:rPr lang="en-US" altLang="zh-CN" dirty="0"/>
                  <a:t>policy</a:t>
                </a:r>
              </a:p>
              <a:p>
                <a:pPr marL="0" indent="0">
                  <a:buNone/>
                </a:pPr>
                <a:r>
                  <a:rPr lang="en-US" altLang="zh-CN" dirty="0"/>
                  <a:t>	LLM</a:t>
                </a:r>
              </a:p>
              <a:p>
                <a:pPr marL="0" indent="0">
                  <a:buNone/>
                </a:pPr>
                <a:r>
                  <a:rPr lang="en-US" altLang="zh-CN" dirty="0"/>
                  <a:t>	</a:t>
                </a:r>
                <a:r>
                  <a:rPr lang="zh-CN" altLang="en-US" dirty="0"/>
                  <a:t>它决定了给定上下文</a:t>
                </a:r>
                <a:r>
                  <a:rPr lang="en-US" altLang="zh-CN" dirty="0"/>
                  <a:t>x</a:t>
                </a:r>
                <a:r>
                  <a:rPr lang="zh-CN" altLang="en-US" dirty="0"/>
                  <a:t>的情况下生成序列</a:t>
                </a:r>
                <a:r>
                  <a:rPr lang="en-US" altLang="zh-CN" dirty="0"/>
                  <a:t>y</a:t>
                </a:r>
                <a:r>
                  <a:rPr lang="zh-CN" altLang="en-US" dirty="0"/>
                  <a:t>的概率</a:t>
                </a:r>
                <a:endParaRPr lang="en-US" altLang="zh-CN" dirty="0"/>
              </a:p>
              <a:p>
                <a:r>
                  <a:rPr lang="en-US" altLang="zh-CN" dirty="0"/>
                  <a:t>LLM</a:t>
                </a:r>
                <a:r>
                  <a:rPr lang="zh-CN" altLang="en-US" dirty="0"/>
                  <a:t>里的</a:t>
                </a:r>
                <a:r>
                  <a:rPr lang="en-US" altLang="zh-CN" dirty="0"/>
                  <a:t>action</a:t>
                </a:r>
              </a:p>
              <a:p>
                <a:pPr marL="0" indent="0">
                  <a:buNone/>
                </a:pPr>
                <a:r>
                  <a:rPr lang="en-US" altLang="zh-CN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dirty="0"/>
                  <a:t>是</a:t>
                </a:r>
                <a:r>
                  <a:rPr lang="en-US" altLang="zh-CN" dirty="0"/>
                  <a:t>t</a:t>
                </a:r>
                <a:r>
                  <a:rPr lang="zh-CN" altLang="en-US" dirty="0"/>
                  <a:t>时刻大模型选择生成的</a:t>
                </a:r>
                <a:r>
                  <a:rPr lang="en-US" altLang="zh-CN" dirty="0"/>
                  <a:t>token</a:t>
                </a:r>
              </a:p>
              <a:p>
                <a:pPr marL="0" indent="0">
                  <a:buNone/>
                </a:pPr>
                <a:r>
                  <a:rPr lang="en-US" altLang="zh-CN" dirty="0"/>
                  <a:t>	</a:t>
                </a:r>
                <a:r>
                  <a:rPr lang="zh-CN" altLang="en-US" dirty="0"/>
                  <a:t>也可以是序列或者片段</a:t>
                </a:r>
                <a:endParaRPr lang="en-US" altLang="zh-CN" dirty="0"/>
              </a:p>
              <a:p>
                <a:r>
                  <a:rPr lang="en-US" altLang="zh-CN" dirty="0"/>
                  <a:t>LLM</a:t>
                </a:r>
                <a:r>
                  <a:rPr lang="zh-CN" altLang="en-US" dirty="0"/>
                  <a:t>里的</a:t>
                </a:r>
                <a:r>
                  <a:rPr lang="en-US" altLang="zh-CN" dirty="0"/>
                  <a:t>state</a:t>
                </a:r>
              </a:p>
              <a:p>
                <a:pPr marL="0" indent="0">
                  <a:buNone/>
                </a:pPr>
                <a:r>
                  <a:rPr lang="en-US" altLang="zh-CN" dirty="0"/>
                  <a:t>	t</a:t>
                </a:r>
                <a:r>
                  <a:rPr lang="zh-CN" altLang="en-US" dirty="0"/>
                  <a:t>时刻的</a:t>
                </a:r>
                <a:r>
                  <a:rPr lang="en-US" altLang="zh-CN" dirty="0"/>
                  <a:t>state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altLang="zh-CN" b="0" dirty="0"/>
              </a:p>
              <a:p>
                <a:pPr marL="0" indent="0">
                  <a:buNone/>
                </a:pPr>
                <a:r>
                  <a:rPr lang="en-US" altLang="zh-CN" dirty="0"/>
                  <a:t>	</a:t>
                </a:r>
                <a:r>
                  <a:rPr lang="zh-CN" altLang="en-US" dirty="0"/>
                  <a:t>初始提示词</a:t>
                </a:r>
                <a:r>
                  <a:rPr lang="en-US" altLang="zh-CN" dirty="0"/>
                  <a:t>x</a:t>
                </a:r>
                <a:r>
                  <a:rPr lang="zh-CN" altLang="en-US" dirty="0"/>
                  <a:t>与迄今为止生成的所有</a:t>
                </a:r>
                <a:r>
                  <a:rPr lang="en-US" altLang="zh-CN" dirty="0"/>
                  <a:t>token</a:t>
                </a:r>
              </a:p>
              <a:p>
                <a:pPr marL="0" indent="0">
                  <a:buNone/>
                </a:pPr>
                <a:r>
                  <a:rPr lang="en-US" altLang="zh-CN" b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1: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</m:oMath>
                </a14:m>
                <a:endParaRPr lang="en-US" altLang="zh-CN" b="0" dirty="0"/>
              </a:p>
              <a:p>
                <a:pPr marL="0" indent="0">
                  <a:buNone/>
                </a:pPr>
                <a:endParaRPr lang="en-US" altLang="zh-CN" b="0" dirty="0"/>
              </a:p>
              <a:p>
                <a:pPr marL="0" indent="0">
                  <a:buNone/>
                </a:pPr>
                <a:endParaRPr lang="en-US" altLang="zh-CN" dirty="0"/>
              </a:p>
              <a:p>
                <a:pPr marL="0" indent="0">
                  <a:buNone/>
                </a:pPr>
                <a:endParaRPr lang="zh-CN" altLang="en-US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1B25DC1-43F7-1073-236E-E19B71F4B2A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8"/>
                <a:ext cx="10515600" cy="5272760"/>
              </a:xfrm>
              <a:blipFill>
                <a:blip r:embed="rId2"/>
                <a:stretch>
                  <a:fillRect l="-1043" t="-20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6749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176D4F-5EE7-AD5A-26DB-4BF2A0080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状态转移 奖励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B7277CEC-5FA9-4D16-1C02-925F7E06C1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44479"/>
                <a:ext cx="10515600" cy="4351338"/>
              </a:xfrm>
            </p:spPr>
            <p:txBody>
              <a:bodyPr/>
              <a:lstStyle/>
              <a:p>
                <a:r>
                  <a:rPr lang="en-US" altLang="zh-CN" dirty="0"/>
                  <a:t>LLM</a:t>
                </a:r>
                <a:r>
                  <a:rPr lang="zh-CN" altLang="en-US" dirty="0"/>
                  <a:t>里的</a:t>
                </a:r>
                <a:r>
                  <a:rPr lang="en-US" altLang="zh-CN" dirty="0"/>
                  <a:t>transition dynamics</a:t>
                </a:r>
              </a:p>
              <a:p>
                <a:pPr marL="0" indent="0">
                  <a:buNone/>
                </a:pPr>
                <a:r>
                  <a:rPr lang="en-US" altLang="zh-CN" dirty="0"/>
                  <a:t>	</a:t>
                </a:r>
                <a:r>
                  <a:rPr lang="zh-CN" altLang="en-US" dirty="0"/>
                  <a:t>确定性的</a:t>
                </a:r>
                <a:endParaRPr lang="en-US" altLang="zh-CN" dirty="0"/>
              </a:p>
              <a:p>
                <a:pPr marL="0" indent="0">
                  <a:buNone/>
                </a:pPr>
                <a:r>
                  <a:rPr lang="en-US" altLang="zh-CN" dirty="0"/>
                  <a:t>	</a:t>
                </a:r>
                <a:r>
                  <a:rPr lang="zh-CN" altLang="en-US" dirty="0"/>
                  <a:t>新状态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zh-CN" altLang="en-US" b="0" dirty="0"/>
                  <a:t>一定是旧状态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b="0" dirty="0"/>
                  <a:t>与行动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b="0" dirty="0"/>
                  <a:t>的拼接</a:t>
                </a:r>
                <a:endParaRPr lang="en-US" altLang="zh-CN" b="0" dirty="0"/>
              </a:p>
              <a:p>
                <a:r>
                  <a:rPr lang="en-US" altLang="zh-CN" dirty="0"/>
                  <a:t>LLM</a:t>
                </a:r>
                <a:r>
                  <a:rPr lang="zh-CN" altLang="en-US" dirty="0"/>
                  <a:t>里的</a:t>
                </a:r>
                <a:r>
                  <a:rPr lang="en-US" altLang="zh-CN" dirty="0"/>
                  <a:t>reward</a:t>
                </a:r>
              </a:p>
              <a:p>
                <a:pPr marL="0" indent="0">
                  <a:buNone/>
                </a:pPr>
                <a:r>
                  <a:rPr lang="en-US" altLang="zh-CN" dirty="0"/>
                  <a:t>	</a:t>
                </a:r>
                <a:r>
                  <a:rPr lang="zh-CN" altLang="en-US" dirty="0"/>
                  <a:t>奖励可以是</a:t>
                </a:r>
                <a:r>
                  <a:rPr lang="en-US" altLang="zh-CN" dirty="0"/>
                  <a:t>token</a:t>
                </a:r>
                <a:r>
                  <a:rPr lang="zh-CN" altLang="en-US" dirty="0"/>
                  <a:t>级的 </a:t>
                </a:r>
                <a:r>
                  <a:rPr lang="en-US" altLang="zh-CN" dirty="0"/>
                  <a:t>sequence</a:t>
                </a:r>
                <a:r>
                  <a:rPr lang="zh-CN" altLang="en-US" dirty="0"/>
                  <a:t>级的 </a:t>
                </a:r>
                <a:r>
                  <a:rPr lang="en-US" altLang="zh-CN" dirty="0"/>
                  <a:t>segment</a:t>
                </a:r>
                <a:r>
                  <a:rPr lang="zh-CN" altLang="en-US" dirty="0"/>
                  <a:t>级的</a:t>
                </a:r>
                <a:endParaRPr lang="en-US" altLang="zh-CN" dirty="0"/>
              </a:p>
              <a:p>
                <a:pPr marL="0" indent="0">
                  <a:buNone/>
                </a:pPr>
                <a:r>
                  <a:rPr lang="en-US" altLang="zh-CN" dirty="0"/>
                  <a:t>	RLHF</a:t>
                </a:r>
                <a:r>
                  <a:rPr lang="zh-CN" altLang="en-US" dirty="0"/>
                  <a:t>里奖励</a:t>
                </a:r>
                <a:endParaRPr lang="en-US" altLang="zh-CN" dirty="0"/>
              </a:p>
              <a:p>
                <a:pPr marL="0" indent="0">
                  <a:buNone/>
                </a:pPr>
                <a:r>
                  <a:rPr lang="en-US" altLang="zh-CN" dirty="0"/>
                  <a:t>		</a:t>
                </a:r>
                <a:r>
                  <a:rPr lang="zh-CN" altLang="en-US" dirty="0"/>
                  <a:t>生成序列之后，</a:t>
                </a:r>
                <a:r>
                  <a:rPr lang="en-US" altLang="zh-CN" dirty="0"/>
                  <a:t>reward model</a:t>
                </a:r>
                <a:r>
                  <a:rPr lang="zh-CN" altLang="en-US" dirty="0"/>
                  <a:t>给出一个标量奖励</a:t>
                </a:r>
                <a:endParaRPr lang="en-US" altLang="zh-CN" dirty="0"/>
              </a:p>
              <a:p>
                <a:pPr marL="0" indent="0">
                  <a:buNone/>
                </a:pPr>
                <a:r>
                  <a:rPr lang="en-US" altLang="zh-CN" b="0" dirty="0"/>
                  <a:t>	</a:t>
                </a:r>
              </a:p>
              <a:p>
                <a:pPr marL="0" indent="0">
                  <a:buNone/>
                </a:pPr>
                <a:endParaRPr lang="en-US" altLang="zh-CN" b="0" dirty="0"/>
              </a:p>
              <a:p>
                <a:pPr marL="0" indent="0">
                  <a:buNone/>
                </a:pPr>
                <a:endParaRPr lang="en-US" altLang="zh-CN" b="0" dirty="0"/>
              </a:p>
              <a:p>
                <a:pPr marL="0" indent="0">
                  <a:buNone/>
                </a:pPr>
                <a:endParaRPr lang="en-US" altLang="zh-CN" b="0" dirty="0"/>
              </a:p>
              <a:p>
                <a:pPr marL="0" indent="0">
                  <a:buNone/>
                </a:pPr>
                <a:endParaRPr lang="zh-CN" altLang="en-US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B7277CEC-5FA9-4D16-1C02-925F7E06C1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44479"/>
                <a:ext cx="10515600" cy="4351338"/>
              </a:xfrm>
              <a:blipFill>
                <a:blip r:embed="rId2"/>
                <a:stretch>
                  <a:fillRect l="-1043" t="-26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5476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53B2AFD-EB35-8F74-5569-D3B2B12F5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364" y="0"/>
            <a:ext cx="10467271" cy="5775398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BEA09B19-8510-34E0-C79F-C0A1075E4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4" y="6105395"/>
            <a:ext cx="10515600" cy="606490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我们可以把人类反馈应用到</a:t>
            </a:r>
            <a:r>
              <a:rPr lang="en-US" altLang="zh-CN" dirty="0"/>
              <a:t>LLM</a:t>
            </a:r>
            <a:r>
              <a:rPr lang="zh-CN" altLang="en-US" dirty="0"/>
              <a:t>里</a:t>
            </a:r>
            <a:endParaRPr lang="en-US" altLang="zh-CN" b="0" dirty="0"/>
          </a:p>
          <a:p>
            <a:pPr marL="0" indent="0">
              <a:buNone/>
            </a:pPr>
            <a:endParaRPr lang="en-US" altLang="zh-CN" b="0" dirty="0"/>
          </a:p>
          <a:p>
            <a:pPr marL="0" indent="0">
              <a:buNone/>
            </a:pPr>
            <a:endParaRPr lang="en-US" altLang="zh-CN" b="0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5738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文本&#10;&#10;AI 生成的内容可能不正确。">
            <a:extLst>
              <a:ext uri="{FF2B5EF4-FFF2-40B4-BE49-F238E27FC236}">
                <a16:creationId xmlns:a16="http://schemas.microsoft.com/office/drawing/2014/main" id="{AB2F4984-A18A-BC75-9BD8-C3416D23B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827" y="839768"/>
            <a:ext cx="10344346" cy="2011841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4DB568CE-2E53-4DD9-D18C-6EB6A425C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35051"/>
            <a:ext cx="10515600" cy="2356787"/>
          </a:xfrm>
        </p:spPr>
        <p:txBody>
          <a:bodyPr/>
          <a:lstStyle/>
          <a:p>
            <a:r>
              <a:rPr lang="zh-CN" altLang="en-US" dirty="0"/>
              <a:t>下一个视频我们将以</a:t>
            </a:r>
            <a:r>
              <a:rPr lang="en-US" altLang="zh-CN" dirty="0" err="1"/>
              <a:t>InstructGPT</a:t>
            </a:r>
            <a:r>
              <a:rPr lang="zh-CN" altLang="en-US" dirty="0"/>
              <a:t>为例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="0" dirty="0"/>
              <a:t>	</a:t>
            </a:r>
            <a:r>
              <a:rPr lang="zh-CN" altLang="en-US" b="0" dirty="0"/>
              <a:t>讲解</a:t>
            </a:r>
            <a:r>
              <a:rPr lang="en-US" altLang="zh-CN" b="0" dirty="0"/>
              <a:t>RLHF</a:t>
            </a:r>
            <a:r>
              <a:rPr lang="zh-CN" altLang="en-US" b="0" dirty="0"/>
              <a:t>的完整流程</a:t>
            </a:r>
            <a:endParaRPr lang="en-US" altLang="zh-CN" b="0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如何用人类反馈来让</a:t>
            </a:r>
            <a:r>
              <a:rPr lang="en-US" altLang="zh-CN" dirty="0"/>
              <a:t>LLM</a:t>
            </a:r>
            <a:r>
              <a:rPr lang="zh-CN" altLang="en-US" dirty="0"/>
              <a:t>与人类偏好对齐</a:t>
            </a:r>
            <a:r>
              <a:rPr lang="en-US" altLang="zh-CN" b="0" dirty="0"/>
              <a:t>	</a:t>
            </a:r>
          </a:p>
          <a:p>
            <a:pPr marL="0" indent="0">
              <a:buNone/>
            </a:pPr>
            <a:endParaRPr lang="en-US" altLang="zh-CN" b="0" dirty="0"/>
          </a:p>
          <a:p>
            <a:pPr marL="0" indent="0">
              <a:buNone/>
            </a:pPr>
            <a:endParaRPr lang="en-US" altLang="zh-CN" b="0" dirty="0"/>
          </a:p>
          <a:p>
            <a:pPr marL="0" indent="0">
              <a:buNone/>
            </a:pPr>
            <a:endParaRPr lang="en-US" altLang="zh-CN" b="0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3765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E89A51-08BF-4BD5-C302-FDAE6CA98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998509" cy="1325563"/>
          </a:xfrm>
        </p:spPr>
        <p:txBody>
          <a:bodyPr/>
          <a:lstStyle/>
          <a:p>
            <a:r>
              <a:rPr lang="zh-CN" altLang="en-US" dirty="0"/>
              <a:t>主要内容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2DC972-C576-D724-2DB4-624EB5523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6486427" cy="4612114"/>
          </a:xfrm>
        </p:spPr>
        <p:txBody>
          <a:bodyPr/>
          <a:lstStyle/>
          <a:p>
            <a:r>
              <a:rPr lang="en-US" altLang="zh-CN" dirty="0"/>
              <a:t>Deep Reinforcement Learning from Human Preferences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如果强化学习没有了环境的</a:t>
            </a:r>
            <a:r>
              <a:rPr lang="en-US" altLang="zh-CN" dirty="0"/>
              <a:t>reward</a:t>
            </a:r>
          </a:p>
          <a:p>
            <a:r>
              <a:rPr lang="en-US" altLang="zh-CN" dirty="0"/>
              <a:t>reward hacking</a:t>
            </a:r>
          </a:p>
          <a:p>
            <a:r>
              <a:rPr lang="en-US" altLang="zh-CN" dirty="0"/>
              <a:t>reward model</a:t>
            </a:r>
          </a:p>
          <a:p>
            <a:r>
              <a:rPr lang="zh-CN" altLang="en-US" dirty="0"/>
              <a:t>建立从经典</a:t>
            </a:r>
            <a:r>
              <a:rPr lang="en-US" altLang="zh-CN" dirty="0"/>
              <a:t>RL</a:t>
            </a:r>
            <a:r>
              <a:rPr lang="zh-CN" altLang="en-US" dirty="0"/>
              <a:t>到</a:t>
            </a:r>
            <a:r>
              <a:rPr lang="en-US" altLang="zh-CN" dirty="0"/>
              <a:t>LLM</a:t>
            </a:r>
            <a:r>
              <a:rPr lang="zh-CN" altLang="en-US" dirty="0"/>
              <a:t>的映射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CE441F06-9A8B-4216-6E33-5D825442BAC5}"/>
              </a:ext>
            </a:extLst>
          </p:cNvPr>
          <p:cNvSpPr txBox="1">
            <a:spLocks/>
          </p:cNvSpPr>
          <p:nvPr/>
        </p:nvSpPr>
        <p:spPr>
          <a:xfrm>
            <a:off x="8575248" y="133426"/>
            <a:ext cx="4599495" cy="2964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dirty="0"/>
              <a:t>感谢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dirty="0"/>
              <a:t>阿萨李逍遥张小凡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梦泽</a:t>
            </a:r>
            <a:r>
              <a:rPr lang="en-US" altLang="zh-CN" dirty="0"/>
              <a:t>5867</a:t>
            </a:r>
          </a:p>
          <a:p>
            <a:pPr marL="0" indent="0">
              <a:buNone/>
            </a:pPr>
            <a:r>
              <a:rPr lang="zh-CN" altLang="en-US" dirty="0"/>
              <a:t>修改呢称消耗枚硬币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迷途小白喲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W0ND3RFULHE4VEN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3139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368E16-EF08-E738-1D64-0A63100A8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RLHF</a:t>
            </a:r>
            <a:r>
              <a:rPr lang="zh-CN" altLang="en-US" dirty="0"/>
              <a:t>的先驱</a:t>
            </a:r>
          </a:p>
        </p:txBody>
      </p:sp>
      <p:pic>
        <p:nvPicPr>
          <p:cNvPr id="5" name="图片 4" descr="图片包含 文本&#10;&#10;AI 生成的内容可能不正确。">
            <a:extLst>
              <a:ext uri="{FF2B5EF4-FFF2-40B4-BE49-F238E27FC236}">
                <a16:creationId xmlns:a16="http://schemas.microsoft.com/office/drawing/2014/main" id="{7CB15D22-C33D-6CB1-AD43-E34C3BCE4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1" y="1461414"/>
            <a:ext cx="11078817" cy="2130809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25F6F8F-85CE-E252-19C3-6C94B5064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66931"/>
            <a:ext cx="10515600" cy="2216426"/>
          </a:xfrm>
        </p:spPr>
        <p:txBody>
          <a:bodyPr>
            <a:normAutofit/>
          </a:bodyPr>
          <a:lstStyle/>
          <a:p>
            <a:r>
              <a:rPr lang="zh-CN" altLang="en-US" dirty="0"/>
              <a:t>通过人类的偏好来学习奖励函数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用这个奖励函数训练强化学习智能体</a:t>
            </a:r>
            <a:endParaRPr lang="en-US" altLang="zh-CN" dirty="0"/>
          </a:p>
          <a:p>
            <a:r>
              <a:rPr lang="zh-CN" altLang="en-US" dirty="0"/>
              <a:t>使用 </a:t>
            </a:r>
            <a:r>
              <a:rPr lang="en-US" altLang="zh-CN" dirty="0"/>
              <a:t>Bradley-Terry </a:t>
            </a:r>
            <a:r>
              <a:rPr lang="zh-CN" altLang="en-US" dirty="0"/>
              <a:t>模型量化人类偏好</a:t>
            </a:r>
            <a:endParaRPr lang="en-US" altLang="zh-CN" dirty="0"/>
          </a:p>
          <a:p>
            <a:r>
              <a:rPr lang="zh-CN" altLang="en-US" dirty="0"/>
              <a:t>用人类偏好替代或补充环境奖励</a:t>
            </a:r>
          </a:p>
        </p:txBody>
      </p:sp>
    </p:spTree>
    <p:extLst>
      <p:ext uri="{BB962C8B-B14F-4D97-AF65-F5344CB8AC3E}">
        <p14:creationId xmlns:p14="http://schemas.microsoft.com/office/powerpoint/2010/main" val="363685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6E0FF692-2291-A6D4-7F3B-5583FF975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565" y="365557"/>
            <a:ext cx="5158017" cy="3868513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4D59E17-D481-964D-CC53-19F30025E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41574"/>
            <a:ext cx="10515600" cy="2216426"/>
          </a:xfrm>
        </p:spPr>
        <p:txBody>
          <a:bodyPr>
            <a:normAutofit/>
          </a:bodyPr>
          <a:lstStyle/>
          <a:p>
            <a:r>
              <a:rPr lang="zh-CN" altLang="en-US" dirty="0"/>
              <a:t>当智能体采取动作，完成状态转移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环境会给智能体奖励</a:t>
            </a:r>
            <a:endParaRPr lang="en-US" altLang="zh-CN" dirty="0"/>
          </a:p>
          <a:p>
            <a:r>
              <a:rPr lang="zh-CN" altLang="en-US" dirty="0"/>
              <a:t>但如果任务本身没有分数呢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没有了环境自带的奖励</a:t>
            </a:r>
          </a:p>
        </p:txBody>
      </p:sp>
      <p:pic>
        <p:nvPicPr>
          <p:cNvPr id="11" name="图片 10" descr="图示&#10;&#10;AI 生成的内容可能不正确。">
            <a:extLst>
              <a:ext uri="{FF2B5EF4-FFF2-40B4-BE49-F238E27FC236}">
                <a16:creationId xmlns:a16="http://schemas.microsoft.com/office/drawing/2014/main" id="{12178725-0E65-9FB3-8A8D-D0C040BA1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04" y="-1"/>
            <a:ext cx="4948865" cy="433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990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A42331-2610-AD0E-40A6-4F28CB34F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没有环境自带的简单奖励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BEBA9B-C619-07AA-6998-0E842A86A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3775"/>
          </a:xfrm>
        </p:spPr>
        <p:txBody>
          <a:bodyPr/>
          <a:lstStyle/>
          <a:p>
            <a:r>
              <a:rPr lang="zh-CN" altLang="en-US" dirty="0"/>
              <a:t>有些任务的奖励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可能很难定义或精确描述</a:t>
            </a:r>
            <a:endParaRPr lang="en-US" altLang="zh-CN" dirty="0"/>
          </a:p>
          <a:p>
            <a:r>
              <a:rPr lang="zh-CN" altLang="en-US" dirty="0"/>
              <a:t>比如训练一个小机器人去擦桌子或者煎鸡蛋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它完成的好坏很难用一个简单的奖励函数来评判</a:t>
            </a:r>
            <a:endParaRPr lang="en-US" altLang="zh-CN" dirty="0"/>
          </a:p>
          <a:p>
            <a:r>
              <a:rPr lang="zh-CN" altLang="en-US" dirty="0"/>
              <a:t>可不可以设计一个简单的目标函数来近似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我们想要智能体学会的行为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代理目标函数</a:t>
            </a:r>
            <a:endParaRPr lang="en-US" altLang="zh-CN" dirty="0"/>
          </a:p>
          <a:p>
            <a:r>
              <a:rPr lang="zh-CN" altLang="en-US" dirty="0"/>
              <a:t>比如我们想要训练小机器人学会后空翻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尝试定义奖励</a:t>
            </a:r>
            <a:r>
              <a:rPr lang="en-US" altLang="zh-CN" dirty="0"/>
              <a:t>=</a:t>
            </a:r>
            <a:r>
              <a:rPr lang="zh-CN" altLang="en-US" dirty="0"/>
              <a:t>高度变化速度</a:t>
            </a:r>
            <a:r>
              <a:rPr lang="en-US" altLang="zh-CN" dirty="0"/>
              <a:t>+</a:t>
            </a:r>
            <a:r>
              <a:rPr lang="zh-CN" altLang="en-US" dirty="0"/>
              <a:t>关节转动速度</a:t>
            </a:r>
          </a:p>
        </p:txBody>
      </p:sp>
    </p:spTree>
    <p:extLst>
      <p:ext uri="{BB962C8B-B14F-4D97-AF65-F5344CB8AC3E}">
        <p14:creationId xmlns:p14="http://schemas.microsoft.com/office/powerpoint/2010/main" val="144472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heetah_Handstand">
            <a:hlinkClick r:id="" action="ppaction://media"/>
            <a:extLst>
              <a:ext uri="{FF2B5EF4-FFF2-40B4-BE49-F238E27FC236}">
                <a16:creationId xmlns:a16="http://schemas.microsoft.com/office/drawing/2014/main" id="{030B3D90-03AC-4921-3196-CA1320C98BB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3826" y="226826"/>
            <a:ext cx="6404348" cy="6404348"/>
          </a:xfrm>
        </p:spPr>
      </p:pic>
    </p:spTree>
    <p:extLst>
      <p:ext uri="{BB962C8B-B14F-4D97-AF65-F5344CB8AC3E}">
        <p14:creationId xmlns:p14="http://schemas.microsoft.com/office/powerpoint/2010/main" val="367914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C97F76-4BA5-D4AD-9351-E1B9A527D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reward hacking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D72E75-47ED-E391-8ED0-7C7E37F1D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20410"/>
          </a:xfrm>
        </p:spPr>
        <p:txBody>
          <a:bodyPr/>
          <a:lstStyle/>
          <a:p>
            <a:r>
              <a:rPr lang="zh-CN" altLang="en-US" dirty="0"/>
              <a:t>智能体的偷懒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小机器人通过捷径拿到了高分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但它做的不是后空翻而是蹭地</a:t>
            </a:r>
            <a:endParaRPr lang="en-US" altLang="zh-CN" dirty="0"/>
          </a:p>
          <a:p>
            <a:r>
              <a:rPr lang="en-US" altLang="zh-CN" dirty="0"/>
              <a:t>reward hacking</a:t>
            </a:r>
            <a:r>
              <a:rPr lang="zh-CN" altLang="en-US" dirty="0"/>
              <a:t>奖励作弊   </a:t>
            </a:r>
            <a:r>
              <a:rPr lang="en-US" altLang="zh-CN" dirty="0"/>
              <a:t>misaligned</a:t>
            </a:r>
            <a:r>
              <a:rPr lang="zh-CN" altLang="en-US" dirty="0"/>
              <a:t>目标错位</a:t>
            </a:r>
            <a:endParaRPr lang="en-US" altLang="zh-CN" dirty="0"/>
          </a:p>
          <a:p>
            <a:r>
              <a:rPr lang="en-US" altLang="zh-CN" dirty="0"/>
              <a:t>Anthropic</a:t>
            </a:r>
            <a:r>
              <a:rPr lang="zh-CN" altLang="en-US" dirty="0"/>
              <a:t>在训练</a:t>
            </a:r>
            <a:r>
              <a:rPr lang="en-US" altLang="zh-CN" dirty="0"/>
              <a:t>ClaudeSonnet3.7</a:t>
            </a:r>
            <a:r>
              <a:rPr lang="zh-CN" altLang="en-US" dirty="0"/>
              <a:t>的时候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我们希望训练智能体学会写代码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但智能体会通过作弊之类的方式来通过测试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9669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8B5EB4-6341-0ECE-B896-555CF67F4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reward model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04ADF2-8DF4-49DF-2E4F-6FC3D1957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3349"/>
          </a:xfrm>
        </p:spPr>
        <p:txBody>
          <a:bodyPr/>
          <a:lstStyle/>
          <a:p>
            <a:r>
              <a:rPr lang="en-US" altLang="zh-CN" dirty="0"/>
              <a:t>reward hacking</a:t>
            </a:r>
            <a:r>
              <a:rPr lang="zh-CN" altLang="en-US" dirty="0"/>
              <a:t>的本质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很多对人类来说可以一眼看懂的任务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难以用简单的公式和代码来表示</a:t>
            </a:r>
            <a:endParaRPr lang="en-US" altLang="zh-CN" dirty="0"/>
          </a:p>
          <a:p>
            <a:r>
              <a:rPr lang="zh-CN" altLang="en-US" dirty="0"/>
              <a:t>让人类来评判任务的完成情况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给各个动作分别打分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给定两个动作，选择优劣</a:t>
            </a:r>
            <a:endParaRPr lang="en-US" altLang="zh-CN" dirty="0"/>
          </a:p>
          <a:p>
            <a:r>
              <a:rPr lang="zh-CN" altLang="en-US" dirty="0"/>
              <a:t>收集人类的二选一数据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训练出一个神经网络来为智能体提供奖励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这个神经网络我们称为</a:t>
            </a:r>
            <a:r>
              <a:rPr lang="en-US" altLang="zh-CN" dirty="0"/>
              <a:t>reward model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4006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opper_Backflips">
            <a:hlinkClick r:id="" action="ppaction://media"/>
            <a:extLst>
              <a:ext uri="{FF2B5EF4-FFF2-40B4-BE49-F238E27FC236}">
                <a16:creationId xmlns:a16="http://schemas.microsoft.com/office/drawing/2014/main" id="{863AB21F-9463-2E8F-AB65-92FA817E15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8832" y="216038"/>
            <a:ext cx="6254335" cy="625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212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574</Words>
  <Application>Microsoft Office PowerPoint</Application>
  <PresentationFormat>宽屏</PresentationFormat>
  <Paragraphs>90</Paragraphs>
  <Slides>15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等线</vt:lpstr>
      <vt:lpstr>等线 Light</vt:lpstr>
      <vt:lpstr>Arial</vt:lpstr>
      <vt:lpstr>Cambria Math</vt:lpstr>
      <vt:lpstr>Office 主题​​</vt:lpstr>
      <vt:lpstr>从经典PPO到 PPO-RLHF （一）</vt:lpstr>
      <vt:lpstr>主要内容</vt:lpstr>
      <vt:lpstr>RLHF的先驱</vt:lpstr>
      <vt:lpstr>PowerPoint 演示文稿</vt:lpstr>
      <vt:lpstr>没有环境自带的简单奖励</vt:lpstr>
      <vt:lpstr>PowerPoint 演示文稿</vt:lpstr>
      <vt:lpstr>reward hacking</vt:lpstr>
      <vt:lpstr>reward model</vt:lpstr>
      <vt:lpstr>PowerPoint 演示文稿</vt:lpstr>
      <vt:lpstr>把RL应用到LLM里</vt:lpstr>
      <vt:lpstr>PowerPoint 演示文稿</vt:lpstr>
      <vt:lpstr>策略 动作 状态</vt:lpstr>
      <vt:lpstr>状态转移 奖励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钰哲 赵</dc:creator>
  <cp:lastModifiedBy>钰哲 赵</cp:lastModifiedBy>
  <cp:revision>6</cp:revision>
  <dcterms:created xsi:type="dcterms:W3CDTF">2025-12-14T03:58:42Z</dcterms:created>
  <dcterms:modified xsi:type="dcterms:W3CDTF">2025-12-15T13:36:47Z</dcterms:modified>
</cp:coreProperties>
</file>

<file path=docProps/thumbnail.jpeg>
</file>